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75" autoAdjust="0"/>
  </p:normalViewPr>
  <p:slideViewPr>
    <p:cSldViewPr snapToGrid="0">
      <p:cViewPr varScale="1">
        <p:scale>
          <a:sx n="70" d="100"/>
          <a:sy n="70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t Strong" userId="eb3a0a09-b5c3-4dd2-a5ab-b06387eca20a" providerId="ADAL" clId="{08BD6D91-BB3F-4C35-BA92-CD331996DBBD}"/>
    <pc:docChg chg="addSld delSld modSld">
      <pc:chgData name="Bridget Strong" userId="eb3a0a09-b5c3-4dd2-a5ab-b06387eca20a" providerId="ADAL" clId="{08BD6D91-BB3F-4C35-BA92-CD331996DBBD}" dt="2023-06-10T00:58:02.429" v="12" actId="5793"/>
      <pc:docMkLst>
        <pc:docMk/>
      </pc:docMkLst>
      <pc:sldChg chg="del">
        <pc:chgData name="Bridget Strong" userId="eb3a0a09-b5c3-4dd2-a5ab-b06387eca20a" providerId="ADAL" clId="{08BD6D91-BB3F-4C35-BA92-CD331996DBBD}" dt="2023-06-10T00:57:43.915" v="3" actId="47"/>
        <pc:sldMkLst>
          <pc:docMk/>
          <pc:sldMk cId="1764636415" sldId="256"/>
        </pc:sldMkLst>
      </pc:sldChg>
      <pc:sldChg chg="del modNotesTx">
        <pc:chgData name="Bridget Strong" userId="eb3a0a09-b5c3-4dd2-a5ab-b06387eca20a" providerId="ADAL" clId="{08BD6D91-BB3F-4C35-BA92-CD331996DBBD}" dt="2023-06-10T00:57:44.967" v="5" actId="47"/>
        <pc:sldMkLst>
          <pc:docMk/>
          <pc:sldMk cId="2296917468" sldId="267"/>
        </pc:sldMkLst>
      </pc:sldChg>
      <pc:sldChg chg="del">
        <pc:chgData name="Bridget Strong" userId="eb3a0a09-b5c3-4dd2-a5ab-b06387eca20a" providerId="ADAL" clId="{08BD6D91-BB3F-4C35-BA92-CD331996DBBD}" dt="2023-06-10T00:57:44.389" v="4" actId="47"/>
        <pc:sldMkLst>
          <pc:docMk/>
          <pc:sldMk cId="1575060178" sldId="271"/>
        </pc:sldMkLst>
      </pc:sldChg>
      <pc:sldChg chg="del modNotesTx">
        <pc:chgData name="Bridget Strong" userId="eb3a0a09-b5c3-4dd2-a5ab-b06387eca20a" providerId="ADAL" clId="{08BD6D91-BB3F-4C35-BA92-CD331996DBBD}" dt="2023-06-10T00:57:46.183" v="6" actId="47"/>
        <pc:sldMkLst>
          <pc:docMk/>
          <pc:sldMk cId="647618820" sldId="272"/>
        </pc:sldMkLst>
      </pc:sldChg>
      <pc:sldChg chg="add setBg modNotesTx">
        <pc:chgData name="Bridget Strong" userId="eb3a0a09-b5c3-4dd2-a5ab-b06387eca20a" providerId="ADAL" clId="{08BD6D91-BB3F-4C35-BA92-CD331996DBBD}" dt="2023-06-10T00:57:51.956" v="7" actId="20577"/>
        <pc:sldMkLst>
          <pc:docMk/>
          <pc:sldMk cId="3853556051" sldId="273"/>
        </pc:sldMkLst>
      </pc:sldChg>
      <pc:sldChg chg="add modNotesTx">
        <pc:chgData name="Bridget Strong" userId="eb3a0a09-b5c3-4dd2-a5ab-b06387eca20a" providerId="ADAL" clId="{08BD6D91-BB3F-4C35-BA92-CD331996DBBD}" dt="2023-06-10T00:57:54.741" v="9" actId="20577"/>
        <pc:sldMkLst>
          <pc:docMk/>
          <pc:sldMk cId="3879231263" sldId="274"/>
        </pc:sldMkLst>
      </pc:sldChg>
      <pc:sldChg chg="add modNotesTx">
        <pc:chgData name="Bridget Strong" userId="eb3a0a09-b5c3-4dd2-a5ab-b06387eca20a" providerId="ADAL" clId="{08BD6D91-BB3F-4C35-BA92-CD331996DBBD}" dt="2023-06-10T00:57:58.093" v="10" actId="20577"/>
        <pc:sldMkLst>
          <pc:docMk/>
          <pc:sldMk cId="1500821282" sldId="275"/>
        </pc:sldMkLst>
      </pc:sldChg>
      <pc:sldChg chg="add modNotesTx">
        <pc:chgData name="Bridget Strong" userId="eb3a0a09-b5c3-4dd2-a5ab-b06387eca20a" providerId="ADAL" clId="{08BD6D91-BB3F-4C35-BA92-CD331996DBBD}" dt="2023-06-10T00:58:02.429" v="12" actId="5793"/>
        <pc:sldMkLst>
          <pc:docMk/>
          <pc:sldMk cId="153642482" sldId="276"/>
        </pc:sldMkLst>
      </pc:sldChg>
    </pc:docChg>
  </pc:docChgLst>
  <pc:docChgLst>
    <pc:chgData name="Bridget Strong" userId="eb3a0a09-b5c3-4dd2-a5ab-b06387eca20a" providerId="ADAL" clId="{802E63D8-D6E9-40E2-BC71-D8501F92E372}"/>
    <pc:docChg chg="modSld">
      <pc:chgData name="Bridget Strong" userId="eb3a0a09-b5c3-4dd2-a5ab-b06387eca20a" providerId="ADAL" clId="{802E63D8-D6E9-40E2-BC71-D8501F92E372}" dt="2023-07-25T02:53:25.752" v="41" actId="20577"/>
      <pc:docMkLst>
        <pc:docMk/>
      </pc:docMkLst>
      <pc:sldChg chg="modSp mod">
        <pc:chgData name="Bridget Strong" userId="eb3a0a09-b5c3-4dd2-a5ab-b06387eca20a" providerId="ADAL" clId="{802E63D8-D6E9-40E2-BC71-D8501F92E372}" dt="2023-07-25T02:53:25.752" v="41" actId="20577"/>
        <pc:sldMkLst>
          <pc:docMk/>
          <pc:sldMk cId="153642482" sldId="276"/>
        </pc:sldMkLst>
        <pc:spChg chg="mod">
          <ac:chgData name="Bridget Strong" userId="eb3a0a09-b5c3-4dd2-a5ab-b06387eca20a" providerId="ADAL" clId="{802E63D8-D6E9-40E2-BC71-D8501F92E372}" dt="2023-07-25T02:52:43.127" v="16" actId="1037"/>
          <ac:spMkLst>
            <pc:docMk/>
            <pc:sldMk cId="153642482" sldId="276"/>
            <ac:spMk id="12" creationId="{6E656819-B723-20E2-2925-1098669964A1}"/>
          </ac:spMkLst>
        </pc:spChg>
        <pc:spChg chg="mod">
          <ac:chgData name="Bridget Strong" userId="eb3a0a09-b5c3-4dd2-a5ab-b06387eca20a" providerId="ADAL" clId="{802E63D8-D6E9-40E2-BC71-D8501F92E372}" dt="2023-07-25T02:51:54.180" v="6" actId="20577"/>
          <ac:spMkLst>
            <pc:docMk/>
            <pc:sldMk cId="153642482" sldId="276"/>
            <ac:spMk id="15" creationId="{CD7B091A-22F1-EDC0-E9FD-2B6FC50816F9}"/>
          </ac:spMkLst>
        </pc:spChg>
        <pc:spChg chg="mod">
          <ac:chgData name="Bridget Strong" userId="eb3a0a09-b5c3-4dd2-a5ab-b06387eca20a" providerId="ADAL" clId="{802E63D8-D6E9-40E2-BC71-D8501F92E372}" dt="2023-07-25T02:53:25.752" v="41" actId="20577"/>
          <ac:spMkLst>
            <pc:docMk/>
            <pc:sldMk cId="153642482" sldId="276"/>
            <ac:spMk id="18" creationId="{BBC7F5BF-6A44-5598-FDDB-B9F00A4CEC9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KAITAIA CLIENT AGE MSD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452548118985127"/>
          <c:w val="0.81977340332458448"/>
          <c:h val="0.7547451881014872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etal"/>
          </c:spPr>
          <c:dPt>
            <c:idx val="0"/>
            <c:bubble3D val="0"/>
            <c:spPr>
              <a:gradFill flip="none" rotWithShape="1">
                <a:gsLst>
                  <a:gs pos="0">
                    <a:srgbClr val="ED7D31">
                      <a:lumMod val="89000"/>
                    </a:srgbClr>
                  </a:gs>
                  <a:gs pos="23000">
                    <a:srgbClr val="ED7D31">
                      <a:lumMod val="89000"/>
                    </a:srgbClr>
                  </a:gs>
                  <a:gs pos="69000">
                    <a:srgbClr val="ED7D31">
                      <a:lumMod val="75000"/>
                    </a:srgbClr>
                  </a:gs>
                  <a:gs pos="97000">
                    <a:srgbClr val="ED7D31">
                      <a:lumMod val="7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1-4557-46CA-8960-C9BC3DBBE12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4472C4">
                      <a:lumMod val="89000"/>
                    </a:srgbClr>
                  </a:gs>
                  <a:gs pos="23000">
                    <a:srgbClr val="4472C4">
                      <a:lumMod val="89000"/>
                    </a:srgbClr>
                  </a:gs>
                  <a:gs pos="69000">
                    <a:srgbClr val="4472C4">
                      <a:lumMod val="75000"/>
                    </a:srgbClr>
                  </a:gs>
                  <a:gs pos="94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57-46CA-8960-C9BC3DBBE122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70AD47">
                      <a:lumMod val="40000"/>
                      <a:lumOff val="60000"/>
                    </a:srgbClr>
                  </a:gs>
                  <a:gs pos="46000">
                    <a:srgbClr val="70AD47">
                      <a:lumMod val="95000"/>
                      <a:lumOff val="5000"/>
                    </a:srgbClr>
                  </a:gs>
                  <a:gs pos="100000">
                    <a:srgbClr val="70AD47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c:spPr>
            <c:extLst>
              <c:ext xmlns:c16="http://schemas.microsoft.com/office/drawing/2014/chart" uri="{C3380CC4-5D6E-409C-BE32-E72D297353CC}">
                <c16:uniqueId val="{00000005-4557-46CA-8960-C9BC3DBBE122}"/>
              </c:ext>
            </c:extLst>
          </c:dPt>
          <c:dLbls>
            <c:dLbl>
              <c:idx val="2"/>
              <c:layout>
                <c:manualLayout>
                  <c:x val="1.9857383067421866E-2"/>
                  <c:y val="0.216637383057208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57-46CA-8960-C9BC3DBBE122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'Te Hiku data'!$A$51:$A$53</c:f>
              <c:strCache>
                <c:ptCount val="3"/>
                <c:pt idx="0">
                  <c:v>18-24</c:v>
                </c:pt>
                <c:pt idx="1">
                  <c:v>25-54</c:v>
                </c:pt>
                <c:pt idx="2">
                  <c:v>55-64</c:v>
                </c:pt>
              </c:strCache>
            </c:strRef>
          </c:cat>
          <c:val>
            <c:numRef>
              <c:f>'Te Hiku data'!$B$51:$B$53</c:f>
              <c:numCache>
                <c:formatCode>General</c:formatCode>
                <c:ptCount val="3"/>
                <c:pt idx="0">
                  <c:v>534</c:v>
                </c:pt>
                <c:pt idx="1">
                  <c:v>2367</c:v>
                </c:pt>
                <c:pt idx="2">
                  <c:v>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57-46CA-8960-C9BC3DBBE1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402081284777436"/>
          <c:y val="0.31470352590427653"/>
          <c:w val="0.17955827198221974"/>
          <c:h val="0.5840111943415966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>
        <a:lumMod val="95000"/>
      </a:sys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50800" dir="5400000" algn="ctr" rotWithShape="0">
        <a:sysClr val="windowText" lastClr="000000">
          <a:lumMod val="85000"/>
          <a:lumOff val="15000"/>
        </a:sys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r>
              <a:rPr lang="en-NZ" b="1" dirty="0">
                <a:latin typeface="Avenir Next LT Pro" panose="020B0504020202020204" pitchFamily="34" charset="0"/>
              </a:rPr>
              <a:t>Learner</a:t>
            </a:r>
            <a:r>
              <a:rPr lang="en-NZ" b="1" baseline="0" dirty="0">
                <a:latin typeface="Avenir Next LT Pro" panose="020B0504020202020204" pitchFamily="34" charset="0"/>
              </a:rPr>
              <a:t> numbers at </a:t>
            </a:r>
            <a:r>
              <a:rPr lang="en-NZ" b="1" baseline="0" dirty="0" err="1">
                <a:latin typeface="Avenir Next LT Pro" panose="020B0504020202020204" pitchFamily="34" charset="0"/>
              </a:rPr>
              <a:t>northtec</a:t>
            </a:r>
            <a:r>
              <a:rPr lang="en-NZ" b="1" baseline="0" dirty="0">
                <a:latin typeface="Avenir Next LT Pro" panose="020B0504020202020204" pitchFamily="34" charset="0"/>
              </a:rPr>
              <a:t> </a:t>
            </a:r>
            <a:r>
              <a:rPr lang="en-NZ" b="1" baseline="0" dirty="0" err="1">
                <a:latin typeface="Avenir Next LT Pro" panose="020B0504020202020204" pitchFamily="34" charset="0"/>
              </a:rPr>
              <a:t>kaitaia</a:t>
            </a:r>
            <a:endParaRPr lang="en-NZ" b="1" dirty="0">
              <a:latin typeface="Avenir Next LT Pro" panose="020B05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points'!$B$17</c:f>
              <c:strCache>
                <c:ptCount val="1"/>
                <c:pt idx="0">
                  <c:v>Māori</c:v>
                </c:pt>
              </c:strCache>
            </c:strRef>
          </c:tx>
          <c:spPr>
            <a:gradFill flip="none" rotWithShape="1">
              <a:gsLst>
                <a:gs pos="80000">
                  <a:srgbClr val="ED7D31">
                    <a:lumMod val="75000"/>
                  </a:srgb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'Data points'!$A$18:$A$22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'Data points'!$B$18:$B$22</c:f>
              <c:numCache>
                <c:formatCode>General</c:formatCode>
                <c:ptCount val="5"/>
                <c:pt idx="0">
                  <c:v>141</c:v>
                </c:pt>
                <c:pt idx="1">
                  <c:v>218</c:v>
                </c:pt>
                <c:pt idx="2">
                  <c:v>123</c:v>
                </c:pt>
                <c:pt idx="3">
                  <c:v>124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A-44A7-97F4-AF7E80BBFECF}"/>
            </c:ext>
          </c:extLst>
        </c:ser>
        <c:ser>
          <c:idx val="1"/>
          <c:order val="1"/>
          <c:tx>
            <c:strRef>
              <c:f>'Data points'!$C$17</c:f>
              <c:strCache>
                <c:ptCount val="1"/>
                <c:pt idx="0">
                  <c:v>non-Māori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'Data points'!$A$18:$A$22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'Data points'!$C$18:$C$22</c:f>
              <c:numCache>
                <c:formatCode>General</c:formatCode>
                <c:ptCount val="5"/>
                <c:pt idx="0">
                  <c:v>46</c:v>
                </c:pt>
                <c:pt idx="1">
                  <c:v>53</c:v>
                </c:pt>
                <c:pt idx="2">
                  <c:v>54</c:v>
                </c:pt>
                <c:pt idx="3">
                  <c:v>58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A-44A7-97F4-AF7E80BBFE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620644751"/>
        <c:axId val="1620641871"/>
      </c:barChart>
      <c:catAx>
        <c:axId val="1620644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641871"/>
        <c:crosses val="autoZero"/>
        <c:auto val="1"/>
        <c:lblAlgn val="ctr"/>
        <c:lblOffset val="100"/>
        <c:noMultiLvlLbl val="0"/>
      </c:catAx>
      <c:valAx>
        <c:axId val="16206418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064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529799203478912"/>
          <c:y val="0.19085430738921755"/>
          <c:w val="0.37303157403057158"/>
          <c:h val="7.6749623050219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3067-5DD6-4A91-A307-12D4BF1AC9E9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BB08A-6BCE-4BB4-BB0A-E069CDD9BB5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206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BB08A-6BCE-4BB4-BB0A-E069CDD9BB5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22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BB08A-6BCE-4BB4-BB0A-E069CDD9BB5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137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F4124-E2D4-4566-BABC-7C8B10995E4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19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F4124-E2D4-4566-BABC-7C8B10995E4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36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6244-3526-DBA9-DB91-3B9F839C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6AC4D-7FB9-B27F-B500-B0BE204BE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52235-26E2-741A-3854-AB40E511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5778A-1FDC-C97A-E5BB-FD54DB91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52E6-068F-55D3-3A4A-C8FE585A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993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F8E9-F395-BA57-2520-EFB2777B6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030D6-534D-6E7B-DBC5-AE7807E4C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7AA5-383E-F4B2-B0EA-C425D1BE0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6CBD8-4F83-AE19-8536-86A54C10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DBAA-C60B-506F-FAE0-A8132ABA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983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606C9-1E6C-40B7-C819-9E560B40D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368AE-2BC1-8CC8-38F2-CAE92FDAF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EF461-3C44-0987-97E9-5AF92EB27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2F0BF-6E22-3616-888A-357506F7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F5BFF-A8FD-A9F2-B018-9ED89F66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604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15C6-0FBD-0C80-4D63-FA98AF1D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2874-91AF-B137-4665-75B668EAE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31A8-DD44-B5FB-12F9-846472B25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B69F9-C311-D938-3A1F-EA7A8D1C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D063C-9B9A-FF8B-BCF9-8BC8DDC3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8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2FA1-87A5-ED29-63ED-BD09E36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3B8F6-4E47-0A9B-CAFC-8FCA9399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C517C-64A8-F418-3F5C-D8F15DA7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95F13-878F-1CC6-02B1-6CD84509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3550-36D0-8B71-35F2-FD28A14C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05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E3D6-6179-474E-4CA9-F1496E49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1362-13C5-8A83-81CD-8C74DBF22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0C583-E51E-817E-BC5A-2BEA38452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0B2E1-3DEB-3EEB-7596-808547CE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8193C-BE73-B5EB-13F9-791E76B9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00878-A8D6-51AE-A4C5-AB095A5E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70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867A-3D7E-9425-1E2F-62C9E9C6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39B86-B999-B65C-7DD6-DAD12C74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A3722-D0EB-B731-8A92-E76AAE985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92844-85F3-CF41-1CC8-25D051A47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6225EB-9301-7806-5C70-969CB266F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AFBC80-B451-FAE2-D0BA-92FC0C6C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AD8E33-902A-FBCA-3810-B2066193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D1A58-F694-F458-6CBF-7DF9F8AF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965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9BD3-EFC1-163A-FF07-6AC923BF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E0981-1B2C-4F14-4814-DD091E73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9B9CF-53BE-6A68-B722-FF6BC257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DA59D-E850-BA9A-CB93-F63EC9C4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478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61F13-BD88-9731-9292-4ED095B5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BC5F9-01E8-F97A-22E0-BFB4A79F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88833-07CA-E5FF-B3F4-E522954D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781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7819-2250-170B-2902-B2CE2AC8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8BB7-676A-31D9-1203-6BAD9B9F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27C46-4E17-6CA2-6235-B8FBB8888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12997-A2AE-DD62-E09B-FAF742BBA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D5125-1920-B8D7-82D7-A33D725E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CEF76-B185-453C-F9D0-5F41FF26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665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656EA-FB71-2375-04AE-F03C3F552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5890FB-5875-6E0F-DE45-77FF26F89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406AC-581B-9D03-1961-C2A7A173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835FA-4DDD-36F4-0E3E-6E55E3B9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BDFCA-5A51-B9DE-8E32-FDB64B09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587F4-5CD2-C0CA-A993-C515F970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481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119B2-485B-A096-9419-750CE5E6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5EC56-1809-4805-876C-E30C03B10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EB7C6-1575-5298-8E4D-DDCCE251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14AE-942E-418E-9BA6-46136023A4F7}" type="datetimeFigureOut">
              <a:rPr lang="en-NZ" smtClean="0"/>
              <a:t>25/07/2023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0DBEE-9C57-C592-85FC-3ABFBE2BB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32916-641A-98C7-D949-919C92354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400D-61CA-4611-BE18-9639B8642DF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52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EC2D931B-26B2-64A4-D184-5671DC9FFC0B}"/>
              </a:ext>
            </a:extLst>
          </p:cNvPr>
          <p:cNvSpPr/>
          <p:nvPr/>
        </p:nvSpPr>
        <p:spPr>
          <a:xfrm rot="5400000">
            <a:off x="8746542" y="3374857"/>
            <a:ext cx="2386563" cy="3299999"/>
          </a:xfrm>
          <a:prstGeom prst="flowChartPunchedTape">
            <a:avLst/>
          </a:prstGeom>
          <a:blipFill dpi="0" rotWithShape="1">
            <a:blip r:embed="rId3">
              <a:alphaModFix amt="97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ectangle: Diagonal Corners Snipped 36">
            <a:extLst>
              <a:ext uri="{FF2B5EF4-FFF2-40B4-BE49-F238E27FC236}">
                <a16:creationId xmlns:a16="http://schemas.microsoft.com/office/drawing/2014/main" id="{66A59DB0-85C3-1DBF-C1ED-0A46553F971C}"/>
              </a:ext>
            </a:extLst>
          </p:cNvPr>
          <p:cNvSpPr/>
          <p:nvPr/>
        </p:nvSpPr>
        <p:spPr>
          <a:xfrm>
            <a:off x="7068087" y="696272"/>
            <a:ext cx="4238513" cy="2162132"/>
          </a:xfrm>
          <a:prstGeom prst="snip2DiagRect">
            <a:avLst/>
          </a:prstGeom>
          <a:gradFill flip="none" rotWithShape="1">
            <a:gsLst>
              <a:gs pos="88000">
                <a:schemeClr val="accent2">
                  <a:lumMod val="50000"/>
                </a:schemeClr>
              </a:gs>
              <a:gs pos="57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E886AED8-9944-E03F-C02A-0A820E6CEC49}"/>
              </a:ext>
            </a:extLst>
          </p:cNvPr>
          <p:cNvSpPr/>
          <p:nvPr/>
        </p:nvSpPr>
        <p:spPr>
          <a:xfrm>
            <a:off x="481043" y="1163781"/>
            <a:ext cx="3433699" cy="5047805"/>
          </a:xfrm>
          <a:prstGeom prst="homePlate">
            <a:avLst/>
          </a:prstGeom>
          <a:blipFill>
            <a:blip r:embed="rId5">
              <a:alphaModFix amt="66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5D751-CF87-3272-A161-92A0C4BB3723}"/>
              </a:ext>
            </a:extLst>
          </p:cNvPr>
          <p:cNvSpPr txBox="1"/>
          <p:nvPr/>
        </p:nvSpPr>
        <p:spPr>
          <a:xfrm>
            <a:off x="7104524" y="1233458"/>
            <a:ext cx="4238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i-NZ" sz="3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Building </a:t>
            </a:r>
          </a:p>
          <a:p>
            <a:r>
              <a:rPr lang="mi-NZ" sz="3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workforce solutions</a:t>
            </a:r>
            <a:endParaRPr lang="en-NZ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A8AF4-6D66-0D4B-30C8-9220992809F3}"/>
              </a:ext>
            </a:extLst>
          </p:cNvPr>
          <p:cNvSpPr txBox="1"/>
          <p:nvPr/>
        </p:nvSpPr>
        <p:spPr>
          <a:xfrm>
            <a:off x="8833228" y="4796693"/>
            <a:ext cx="232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Transferable</a:t>
            </a:r>
            <a:endParaRPr lang="en-NZ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20F638-ED5D-0AB5-3C3F-D43451A6B3D1}"/>
              </a:ext>
            </a:extLst>
          </p:cNvPr>
          <p:cNvCxnSpPr>
            <a:cxnSpLocks/>
          </p:cNvCxnSpPr>
          <p:nvPr/>
        </p:nvCxnSpPr>
        <p:spPr>
          <a:xfrm>
            <a:off x="328291" y="181926"/>
            <a:ext cx="61299" cy="6029661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FED7E82-4D54-40E3-6B08-4796A055D133}"/>
              </a:ext>
            </a:extLst>
          </p:cNvPr>
          <p:cNvSpPr/>
          <p:nvPr/>
        </p:nvSpPr>
        <p:spPr>
          <a:xfrm>
            <a:off x="2777629" y="244051"/>
            <a:ext cx="4559402" cy="5228707"/>
          </a:xfrm>
          <a:prstGeom prst="homePlate">
            <a:avLst>
              <a:gd name="adj" fmla="val 50000"/>
            </a:avLst>
          </a:prstGeom>
          <a:blipFill>
            <a:blip r:embed="rId6">
              <a:alphaModFix amt="52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8" name="Flowchart: Punched Tape 37">
            <a:extLst>
              <a:ext uri="{FF2B5EF4-FFF2-40B4-BE49-F238E27FC236}">
                <a16:creationId xmlns:a16="http://schemas.microsoft.com/office/drawing/2014/main" id="{77590A7D-E6A9-8454-982B-7373F3D083D3}"/>
              </a:ext>
            </a:extLst>
          </p:cNvPr>
          <p:cNvSpPr/>
          <p:nvPr/>
        </p:nvSpPr>
        <p:spPr>
          <a:xfrm rot="5400000">
            <a:off x="5925651" y="3384216"/>
            <a:ext cx="2386563" cy="3299999"/>
          </a:xfrm>
          <a:prstGeom prst="flowChartPunchedTape">
            <a:avLst/>
          </a:prstGeom>
          <a:blipFill dpi="0" rotWithShape="1">
            <a:blip r:embed="rId3">
              <a:alphaModFix amt="97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Flowchart: Punched Tape 33">
            <a:extLst>
              <a:ext uri="{FF2B5EF4-FFF2-40B4-BE49-F238E27FC236}">
                <a16:creationId xmlns:a16="http://schemas.microsoft.com/office/drawing/2014/main" id="{2752DF83-85DE-0E02-DD9F-9C733A1A35E9}"/>
              </a:ext>
            </a:extLst>
          </p:cNvPr>
          <p:cNvSpPr/>
          <p:nvPr/>
        </p:nvSpPr>
        <p:spPr>
          <a:xfrm rot="5400000">
            <a:off x="3092323" y="3393574"/>
            <a:ext cx="2386565" cy="3299999"/>
          </a:xfrm>
          <a:prstGeom prst="flowChartPunchedTape">
            <a:avLst/>
          </a:prstGeom>
          <a:blipFill dpi="0" rotWithShape="1">
            <a:blip r:embed="rId3">
              <a:alphaModFix amt="97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2FA27-B5D8-76FF-C96D-CAFAF1CD6E9E}"/>
              </a:ext>
            </a:extLst>
          </p:cNvPr>
          <p:cNvSpPr txBox="1"/>
          <p:nvPr/>
        </p:nvSpPr>
        <p:spPr>
          <a:xfrm>
            <a:off x="3192270" y="4747686"/>
            <a:ext cx="2495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Responsive</a:t>
            </a:r>
            <a:endParaRPr lang="en-NZ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BA7896-D89C-1633-26CC-36D674C3A9D1}"/>
              </a:ext>
            </a:extLst>
          </p:cNvPr>
          <p:cNvSpPr txBox="1"/>
          <p:nvPr/>
        </p:nvSpPr>
        <p:spPr>
          <a:xfrm>
            <a:off x="6432461" y="4768117"/>
            <a:ext cx="157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Agile</a:t>
            </a:r>
            <a:endParaRPr lang="en-NZ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45" name="Picture 44" descr="A picture containing font, dance, graphics, text&#10;&#10;Description automatically generated">
            <a:extLst>
              <a:ext uri="{FF2B5EF4-FFF2-40B4-BE49-F238E27FC236}">
                <a16:creationId xmlns:a16="http://schemas.microsoft.com/office/drawing/2014/main" id="{F0BF9BCA-757A-433A-7FE8-B22AF2C30D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85" y="6304879"/>
            <a:ext cx="2286815" cy="5484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67B622-46F8-3D1F-2CD3-49EA2B2964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33463"/>
          <a:stretch/>
        </p:blipFill>
        <p:spPr>
          <a:xfrm>
            <a:off x="328291" y="6324900"/>
            <a:ext cx="2551872" cy="4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E55792-D9D3-6963-3F1A-BAA681EB180F}"/>
              </a:ext>
            </a:extLst>
          </p:cNvPr>
          <p:cNvGraphicFramePr>
            <a:graphicFrameLocks/>
          </p:cNvGraphicFramePr>
          <p:nvPr/>
        </p:nvGraphicFramePr>
        <p:xfrm>
          <a:off x="566330" y="205077"/>
          <a:ext cx="5207937" cy="45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ED3564-4514-DDFB-1317-732CA6593D6F}"/>
              </a:ext>
            </a:extLst>
          </p:cNvPr>
          <p:cNvGraphicFramePr>
            <a:graphicFrameLocks/>
          </p:cNvGraphicFramePr>
          <p:nvPr/>
        </p:nvGraphicFramePr>
        <p:xfrm>
          <a:off x="6096000" y="1773993"/>
          <a:ext cx="5857472" cy="419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5809465D-5A20-FD7D-CB0E-58DBA9DE34CF}"/>
              </a:ext>
            </a:extLst>
          </p:cNvPr>
          <p:cNvSpPr/>
          <p:nvPr/>
        </p:nvSpPr>
        <p:spPr>
          <a:xfrm>
            <a:off x="5774267" y="205077"/>
            <a:ext cx="6179205" cy="1373453"/>
          </a:xfrm>
          <a:prstGeom prst="snip2DiagRect">
            <a:avLst/>
          </a:prstGeom>
          <a:gradFill flip="none" rotWithShape="1">
            <a:gsLst>
              <a:gs pos="88000">
                <a:schemeClr val="accent2">
                  <a:lumMod val="50000"/>
                </a:schemeClr>
              </a:gs>
              <a:gs pos="57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C90BD-C9D9-100E-1A55-947B8C027C5F}"/>
              </a:ext>
            </a:extLst>
          </p:cNvPr>
          <p:cNvSpPr txBox="1"/>
          <p:nvPr/>
        </p:nvSpPr>
        <p:spPr>
          <a:xfrm>
            <a:off x="6517461" y="891804"/>
            <a:ext cx="4238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i-NZ" sz="3200" b="1">
                <a:solidFill>
                  <a:schemeClr val="bg1"/>
                </a:solidFill>
                <a:latin typeface="Avenir Next LT Pro" panose="020B0504020202020204" pitchFamily="34" charset="0"/>
              </a:rPr>
              <a:t>Te Hiku Landscape</a:t>
            </a:r>
            <a:endParaRPr lang="en-NZ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font, dance, graphics, text&#10;&#10;Description automatically generated">
            <a:extLst>
              <a:ext uri="{FF2B5EF4-FFF2-40B4-BE49-F238E27FC236}">
                <a16:creationId xmlns:a16="http://schemas.microsoft.com/office/drawing/2014/main" id="{C275FD88-6E9A-9766-0E70-5B4F62320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185" y="6300135"/>
            <a:ext cx="2286815" cy="548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E2974D-5E3D-0AC6-5AFF-450838C63E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33463"/>
          <a:stretch/>
        </p:blipFill>
        <p:spPr>
          <a:xfrm>
            <a:off x="328291" y="6353475"/>
            <a:ext cx="2551872" cy="4655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BFCB9D-26A9-2842-4095-E5BD74533BA9}"/>
              </a:ext>
            </a:extLst>
          </p:cNvPr>
          <p:cNvCxnSpPr>
            <a:cxnSpLocks/>
          </p:cNvCxnSpPr>
          <p:nvPr/>
        </p:nvCxnSpPr>
        <p:spPr>
          <a:xfrm>
            <a:off x="328291" y="181926"/>
            <a:ext cx="61299" cy="6029661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677D8FB-89EB-C7F2-735E-75F761276845}"/>
              </a:ext>
            </a:extLst>
          </p:cNvPr>
          <p:cNvSpPr txBox="1"/>
          <p:nvPr/>
        </p:nvSpPr>
        <p:spPr>
          <a:xfrm>
            <a:off x="566330" y="4839344"/>
            <a:ext cx="1787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/>
              <a:t>Source MSD 2022</a:t>
            </a:r>
            <a:endParaRPr lang="en-NZ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CCD2C-E61E-9ADF-9878-7012C89D3272}"/>
              </a:ext>
            </a:extLst>
          </p:cNvPr>
          <p:cNvSpPr txBox="1"/>
          <p:nvPr/>
        </p:nvSpPr>
        <p:spPr>
          <a:xfrm>
            <a:off x="6096000" y="5897913"/>
            <a:ext cx="1787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/>
              <a:t>Source MOE 2023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387923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DE3A9-5497-86C0-3C56-D4DB73923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77" b="671"/>
          <a:stretch/>
        </p:blipFill>
        <p:spPr>
          <a:xfrm>
            <a:off x="524441" y="0"/>
            <a:ext cx="11123419" cy="681197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4ECAEE-6A41-FCB8-5FC7-0D38363B5E32}"/>
              </a:ext>
            </a:extLst>
          </p:cNvPr>
          <p:cNvCxnSpPr>
            <a:cxnSpLocks/>
          </p:cNvCxnSpPr>
          <p:nvPr/>
        </p:nvCxnSpPr>
        <p:spPr>
          <a:xfrm>
            <a:off x="328291" y="181926"/>
            <a:ext cx="61299" cy="6029661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BCADDC-205F-6CE4-4066-CF54B6C76BBF}"/>
              </a:ext>
            </a:extLst>
          </p:cNvPr>
          <p:cNvSpPr txBox="1"/>
          <p:nvPr/>
        </p:nvSpPr>
        <p:spPr>
          <a:xfrm>
            <a:off x="10299469" y="6605939"/>
            <a:ext cx="1787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1200" dirty="0"/>
              <a:t>Source MSD 2022</a:t>
            </a:r>
            <a:endParaRPr lang="en-NZ" sz="1200" dirty="0"/>
          </a:p>
        </p:txBody>
      </p:sp>
    </p:spTree>
    <p:extLst>
      <p:ext uri="{BB962C8B-B14F-4D97-AF65-F5344CB8AC3E}">
        <p14:creationId xmlns:p14="http://schemas.microsoft.com/office/powerpoint/2010/main" val="150082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0579CA-724B-E529-1E5F-1F8057AD3428}"/>
              </a:ext>
            </a:extLst>
          </p:cNvPr>
          <p:cNvCxnSpPr>
            <a:cxnSpLocks/>
          </p:cNvCxnSpPr>
          <p:nvPr/>
        </p:nvCxnSpPr>
        <p:spPr>
          <a:xfrm>
            <a:off x="328291" y="181926"/>
            <a:ext cx="61299" cy="6029661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15020A46-1CCB-3E13-096A-3C26460858AE}"/>
              </a:ext>
            </a:extLst>
          </p:cNvPr>
          <p:cNvSpPr/>
          <p:nvPr/>
        </p:nvSpPr>
        <p:spPr>
          <a:xfrm>
            <a:off x="7546120" y="163749"/>
            <a:ext cx="4421420" cy="1329034"/>
          </a:xfrm>
          <a:prstGeom prst="snip2DiagRect">
            <a:avLst/>
          </a:prstGeom>
          <a:gradFill flip="none" rotWithShape="1">
            <a:gsLst>
              <a:gs pos="88000">
                <a:schemeClr val="accent2">
                  <a:lumMod val="50000"/>
                </a:schemeClr>
              </a:gs>
              <a:gs pos="57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C39F1-71DE-7E9C-3614-9FB2FCFC04DD}"/>
              </a:ext>
            </a:extLst>
          </p:cNvPr>
          <p:cNvSpPr txBox="1"/>
          <p:nvPr/>
        </p:nvSpPr>
        <p:spPr>
          <a:xfrm>
            <a:off x="7696802" y="256620"/>
            <a:ext cx="4238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i-NZ" sz="3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Building </a:t>
            </a:r>
          </a:p>
          <a:p>
            <a:r>
              <a:rPr lang="mi-NZ" sz="32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workforce solutions</a:t>
            </a:r>
            <a:endParaRPr lang="en-NZ" sz="3200" b="1" dirty="0">
              <a:solidFill>
                <a:schemeClr val="bg1"/>
              </a:solidFill>
            </a:endParaRPr>
          </a:p>
        </p:txBody>
      </p:sp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7A0FE3DB-9A46-102C-E74C-1DE3F5C40485}"/>
              </a:ext>
            </a:extLst>
          </p:cNvPr>
          <p:cNvSpPr/>
          <p:nvPr/>
        </p:nvSpPr>
        <p:spPr>
          <a:xfrm rot="5400000">
            <a:off x="1185119" y="2039368"/>
            <a:ext cx="3964058" cy="3299999"/>
          </a:xfrm>
          <a:prstGeom prst="flowChartPunchedTape">
            <a:avLst/>
          </a:prstGeom>
          <a:blipFill dpi="0" rotWithShape="1">
            <a:blip r:embed="rId3">
              <a:alphaModFix amt="97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57939-3268-E4E1-B531-F19ABECCD223}"/>
              </a:ext>
            </a:extLst>
          </p:cNvPr>
          <p:cNvSpPr txBox="1"/>
          <p:nvPr/>
        </p:nvSpPr>
        <p:spPr>
          <a:xfrm>
            <a:off x="1765591" y="2722069"/>
            <a:ext cx="2495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Responsive</a:t>
            </a:r>
            <a:endParaRPr lang="en-NZ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56819-B723-20E2-2925-1098669964A1}"/>
              </a:ext>
            </a:extLst>
          </p:cNvPr>
          <p:cNvSpPr txBox="1"/>
          <p:nvPr/>
        </p:nvSpPr>
        <p:spPr>
          <a:xfrm>
            <a:off x="1809058" y="3435784"/>
            <a:ext cx="299262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NZ" b="1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Customised solutions, </a:t>
            </a:r>
          </a:p>
          <a:p>
            <a:pPr marL="457200" lvl="1" indent="0">
              <a:buNone/>
            </a:pPr>
            <a:r>
              <a:rPr lang="en-NZ" b="1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Learner centric, Sustainable delivery </a:t>
            </a:r>
            <a:endParaRPr lang="mi-NZ" b="1" dirty="0">
              <a:latin typeface="Avenir Next LT Pro" panose="020B0504020202020204" pitchFamily="34" charset="0"/>
            </a:endParaRPr>
          </a:p>
          <a:p>
            <a:pPr marL="514350" indent="-514350">
              <a:buAutoNum type="arabicPeriod"/>
            </a:pPr>
            <a:endParaRPr lang="mi-NZ" sz="1400" dirty="0"/>
          </a:p>
        </p:txBody>
      </p:sp>
      <p:sp>
        <p:nvSpPr>
          <p:cNvPr id="13" name="Flowchart: Punched Tape 12">
            <a:extLst>
              <a:ext uri="{FF2B5EF4-FFF2-40B4-BE49-F238E27FC236}">
                <a16:creationId xmlns:a16="http://schemas.microsoft.com/office/drawing/2014/main" id="{C7C6B344-9419-CFF6-7009-B662D53184AA}"/>
              </a:ext>
            </a:extLst>
          </p:cNvPr>
          <p:cNvSpPr/>
          <p:nvPr/>
        </p:nvSpPr>
        <p:spPr>
          <a:xfrm rot="5400000">
            <a:off x="4073325" y="2035008"/>
            <a:ext cx="3958976" cy="3299999"/>
          </a:xfrm>
          <a:prstGeom prst="flowChartPunchedTape">
            <a:avLst/>
          </a:prstGeom>
          <a:blipFill dpi="0" rotWithShape="1">
            <a:blip r:embed="rId3">
              <a:alphaModFix amt="97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F8D4F5-539E-ECAB-1195-3605D427CD32}"/>
              </a:ext>
            </a:extLst>
          </p:cNvPr>
          <p:cNvSpPr txBox="1"/>
          <p:nvPr/>
        </p:nvSpPr>
        <p:spPr>
          <a:xfrm>
            <a:off x="4800519" y="2719687"/>
            <a:ext cx="17817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Agile</a:t>
            </a:r>
            <a:endParaRPr lang="en-NZ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7B091A-22F1-EDC0-E9FD-2B6FC50816F9}"/>
              </a:ext>
            </a:extLst>
          </p:cNvPr>
          <p:cNvSpPr txBox="1"/>
          <p:nvPr/>
        </p:nvSpPr>
        <p:spPr>
          <a:xfrm>
            <a:off x="4800519" y="3434308"/>
            <a:ext cx="2971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NZ" b="1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Earn Learn, </a:t>
            </a:r>
          </a:p>
          <a:p>
            <a:pPr marL="457200" lvl="1" indent="0">
              <a:buNone/>
            </a:pPr>
            <a:r>
              <a:rPr lang="en-NZ" b="1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Transitions,</a:t>
            </a:r>
          </a:p>
          <a:p>
            <a:pPr marL="457200" lvl="1" indent="0">
              <a:buNone/>
            </a:pPr>
            <a:r>
              <a:rPr lang="en-NZ" b="1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Pathways to progression</a:t>
            </a:r>
            <a:endParaRPr lang="mi-NZ" b="1" dirty="0">
              <a:latin typeface="Avenir Next LT Pro" panose="020B0504020202020204" pitchFamily="34" charset="0"/>
            </a:endParaRPr>
          </a:p>
        </p:txBody>
      </p:sp>
      <p:sp>
        <p:nvSpPr>
          <p:cNvPr id="16" name="Flowchart: Punched Tape 15">
            <a:extLst>
              <a:ext uri="{FF2B5EF4-FFF2-40B4-BE49-F238E27FC236}">
                <a16:creationId xmlns:a16="http://schemas.microsoft.com/office/drawing/2014/main" id="{3DFF4681-2CA1-13AE-D2BF-7A3F0057E5B7}"/>
              </a:ext>
            </a:extLst>
          </p:cNvPr>
          <p:cNvSpPr/>
          <p:nvPr/>
        </p:nvSpPr>
        <p:spPr>
          <a:xfrm rot="5400000">
            <a:off x="6966218" y="2036827"/>
            <a:ext cx="3958977" cy="3299999"/>
          </a:xfrm>
          <a:prstGeom prst="flowChartPunchedTape">
            <a:avLst/>
          </a:prstGeom>
          <a:blipFill dpi="0" rotWithShape="1">
            <a:blip r:embed="rId3">
              <a:alphaModFix amt="97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30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F3EFEB-AF14-9FD0-ED5E-CA941C9E9EFC}"/>
              </a:ext>
            </a:extLst>
          </p:cNvPr>
          <p:cNvSpPr txBox="1"/>
          <p:nvPr/>
        </p:nvSpPr>
        <p:spPr>
          <a:xfrm>
            <a:off x="7462641" y="2722508"/>
            <a:ext cx="2495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i-NZ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Transferable</a:t>
            </a:r>
            <a:endParaRPr lang="en-NZ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C7F5BF-6A44-5598-FDDB-B9F00A4CEC93}"/>
              </a:ext>
            </a:extLst>
          </p:cNvPr>
          <p:cNvSpPr txBox="1"/>
          <p:nvPr/>
        </p:nvSpPr>
        <p:spPr>
          <a:xfrm>
            <a:off x="7687347" y="3483863"/>
            <a:ext cx="2971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>
              <a:buNone/>
            </a:pPr>
            <a:r>
              <a:rPr lang="en-NZ" b="1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Stackable, </a:t>
            </a:r>
          </a:p>
          <a:p>
            <a:pPr marL="457200" lvl="1" indent="0">
              <a:buNone/>
            </a:pPr>
            <a:r>
              <a:rPr lang="en-NZ" b="1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Cross-creditable,</a:t>
            </a:r>
          </a:p>
          <a:p>
            <a:pPr marL="457200" lvl="1" indent="0">
              <a:buNone/>
            </a:pPr>
            <a:r>
              <a:rPr lang="en-NZ" b="1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Embed core employability skills, Tupu conditions </a:t>
            </a:r>
          </a:p>
        </p:txBody>
      </p:sp>
      <p:pic>
        <p:nvPicPr>
          <p:cNvPr id="21" name="Picture 20" descr="A picture containing font, dance, graphics, text&#10;&#10;Description automatically generated">
            <a:extLst>
              <a:ext uri="{FF2B5EF4-FFF2-40B4-BE49-F238E27FC236}">
                <a16:creationId xmlns:a16="http://schemas.microsoft.com/office/drawing/2014/main" id="{7C54D269-422A-DA91-86DD-09E61C95D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58" y="6304343"/>
            <a:ext cx="2286815" cy="5484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F2DA6B-D048-3156-3A58-F10A8B9986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33463"/>
          <a:stretch/>
        </p:blipFill>
        <p:spPr>
          <a:xfrm>
            <a:off x="328291" y="6353475"/>
            <a:ext cx="2551872" cy="46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26ac90-558c-4ccf-9857-6c8b7d04f75e" xsi:nil="true"/>
    <lcf76f155ced4ddcb4097134ff3c332f xmlns="df024b55-b6b4-4fe8-acf6-252a7d9ba0a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B0DB0D9779F49ADF4FCCBD2DF5345" ma:contentTypeVersion="16" ma:contentTypeDescription="Create a new document." ma:contentTypeScope="" ma:versionID="d7dfa50a2ba18217d78c4a03d7c47a9a">
  <xsd:schema xmlns:xsd="http://www.w3.org/2001/XMLSchema" xmlns:xs="http://www.w3.org/2001/XMLSchema" xmlns:p="http://schemas.microsoft.com/office/2006/metadata/properties" xmlns:ns2="df024b55-b6b4-4fe8-acf6-252a7d9ba0a6" xmlns:ns3="7a26ac90-558c-4ccf-9857-6c8b7d04f75e" targetNamespace="http://schemas.microsoft.com/office/2006/metadata/properties" ma:root="true" ma:fieldsID="6ddb44cd5eec2647b9d39511124df0ac" ns2:_="" ns3:_="">
    <xsd:import namespace="df024b55-b6b4-4fe8-acf6-252a7d9ba0a6"/>
    <xsd:import namespace="7a26ac90-558c-4ccf-9857-6c8b7d04f7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24b55-b6b4-4fe8-acf6-252a7d9ba0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5d1af7-f5d8-4787-9a43-0518dd8afd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6ac90-558c-4ccf-9857-6c8b7d04f7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d4f703-af0e-42a3-bd34-308a95e453e8}" ma:internalName="TaxCatchAll" ma:showField="CatchAllData" ma:web="7a26ac90-558c-4ccf-9857-6c8b7d04f7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53EAF5-694D-42AE-8F61-8B9BB91E9AB4}">
  <ds:schemaRefs>
    <ds:schemaRef ds:uri="http://schemas.microsoft.com/office/2006/metadata/properties"/>
    <ds:schemaRef ds:uri="http://schemas.microsoft.com/office/infopath/2007/PartnerControls"/>
    <ds:schemaRef ds:uri="7a26ac90-558c-4ccf-9857-6c8b7d04f75e"/>
    <ds:schemaRef ds:uri="df024b55-b6b4-4fe8-acf6-252a7d9ba0a6"/>
  </ds:schemaRefs>
</ds:datastoreItem>
</file>

<file path=customXml/itemProps2.xml><?xml version="1.0" encoding="utf-8"?>
<ds:datastoreItem xmlns:ds="http://schemas.openxmlformats.org/officeDocument/2006/customXml" ds:itemID="{A029779D-FE8F-45A5-8855-2F13C645C5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66DFDF-5BB6-4C55-AE07-FEA9630F4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24b55-b6b4-4fe8-acf6-252a7d9ba0a6"/>
    <ds:schemaRef ds:uri="7a26ac90-558c-4ccf-9857-6c8b7d04f7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66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Karena Hita</dc:creator>
  <cp:lastModifiedBy>Bridget Strong</cp:lastModifiedBy>
  <cp:revision>3</cp:revision>
  <dcterms:created xsi:type="dcterms:W3CDTF">2023-06-09T04:21:02Z</dcterms:created>
  <dcterms:modified xsi:type="dcterms:W3CDTF">2023-07-25T02:53:33Z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0x010100573B0DB0D9779F49ADF4FCCBD2DF5345</vt:lpwstr>
  </property>
</Properties>
</file>